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1"/>
  </p:handoutMasterIdLst>
  <p:sldIdLst>
    <p:sldId id="256" r:id="rId2"/>
    <p:sldId id="257" r:id="rId3"/>
    <p:sldId id="259" r:id="rId4"/>
    <p:sldId id="260" r:id="rId5"/>
    <p:sldId id="261" r:id="rId6"/>
    <p:sldId id="262" r:id="rId7"/>
    <p:sldId id="263" r:id="rId8"/>
    <p:sldId id="264"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91" d="100"/>
          <a:sy n="91" d="100"/>
        </p:scale>
        <p:origin x="-132" y="-11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1382BEB-17DD-4BF4-BB9E-E760F8D51FDF}" type="datetimeFigureOut">
              <a:rPr lang="en-US" smtClean="0"/>
              <a:t>2/22/2017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768555C-3D66-481D-BCA6-66A8053E4541}" type="slidenum">
              <a:rPr lang="en-US" smtClean="0"/>
              <a:t>‹#›</a:t>
            </a:fld>
            <a:endParaRPr lang="en-US"/>
          </a:p>
        </p:txBody>
      </p:sp>
    </p:spTree>
    <p:extLst>
      <p:ext uri="{BB962C8B-B14F-4D97-AF65-F5344CB8AC3E}">
        <p14:creationId xmlns:p14="http://schemas.microsoft.com/office/powerpoint/2010/main" val="162641842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BE060A5B-0CFA-46E9-B182-8D85D597DECC}" type="datetimeFigureOut">
              <a:rPr lang="en-US" smtClean="0"/>
              <a:t>2/22/2017</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222AEEEC-2B77-4B4E-AF74-C4BF48913567}"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20282943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060A5B-0CFA-46E9-B182-8D85D597DECC}" type="datetimeFigureOut">
              <a:rPr lang="en-US" smtClean="0"/>
              <a:t>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AEEEC-2B77-4B4E-AF74-C4BF48913567}" type="slidenum">
              <a:rPr lang="en-US" smtClean="0"/>
              <a:t>‹#›</a:t>
            </a:fld>
            <a:endParaRPr lang="en-US"/>
          </a:p>
        </p:txBody>
      </p:sp>
    </p:spTree>
    <p:extLst>
      <p:ext uri="{BB962C8B-B14F-4D97-AF65-F5344CB8AC3E}">
        <p14:creationId xmlns:p14="http://schemas.microsoft.com/office/powerpoint/2010/main" val="3102462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060A5B-0CFA-46E9-B182-8D85D597DECC}" type="datetimeFigureOut">
              <a:rPr lang="en-US" smtClean="0"/>
              <a:t>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AEEEC-2B77-4B4E-AF74-C4BF48913567}" type="slidenum">
              <a:rPr lang="en-US" smtClean="0"/>
              <a:t>‹#›</a:t>
            </a:fld>
            <a:endParaRPr lang="en-US"/>
          </a:p>
        </p:txBody>
      </p:sp>
    </p:spTree>
    <p:extLst>
      <p:ext uri="{BB962C8B-B14F-4D97-AF65-F5344CB8AC3E}">
        <p14:creationId xmlns:p14="http://schemas.microsoft.com/office/powerpoint/2010/main" val="911726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060A5B-0CFA-46E9-B182-8D85D597DECC}" type="datetimeFigureOut">
              <a:rPr lang="en-US" smtClean="0"/>
              <a:t>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AEEEC-2B77-4B4E-AF74-C4BF48913567}" type="slidenum">
              <a:rPr lang="en-US" smtClean="0"/>
              <a:t>‹#›</a:t>
            </a:fld>
            <a:endParaRPr lang="en-US"/>
          </a:p>
        </p:txBody>
      </p:sp>
    </p:spTree>
    <p:extLst>
      <p:ext uri="{BB962C8B-B14F-4D97-AF65-F5344CB8AC3E}">
        <p14:creationId xmlns:p14="http://schemas.microsoft.com/office/powerpoint/2010/main" val="346027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BE060A5B-0CFA-46E9-B182-8D85D597DECC}" type="datetimeFigureOut">
              <a:rPr lang="en-US" smtClean="0"/>
              <a:t>2/22/2017</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222AEEEC-2B77-4B4E-AF74-C4BF48913567}"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65220041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E060A5B-0CFA-46E9-B182-8D85D597DECC}" type="datetimeFigureOut">
              <a:rPr lang="en-US" smtClean="0"/>
              <a:t>2/22/2017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2AEEEC-2B77-4B4E-AF74-C4BF48913567}" type="slidenum">
              <a:rPr lang="en-US" smtClean="0"/>
              <a:t>‹#›</a:t>
            </a:fld>
            <a:endParaRPr lang="en-US"/>
          </a:p>
        </p:txBody>
      </p:sp>
    </p:spTree>
    <p:extLst>
      <p:ext uri="{BB962C8B-B14F-4D97-AF65-F5344CB8AC3E}">
        <p14:creationId xmlns:p14="http://schemas.microsoft.com/office/powerpoint/2010/main" val="4163884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E060A5B-0CFA-46E9-B182-8D85D597DECC}" type="datetimeFigureOut">
              <a:rPr lang="en-US" smtClean="0"/>
              <a:t>2/22/2017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2AEEEC-2B77-4B4E-AF74-C4BF48913567}" type="slidenum">
              <a:rPr lang="en-US" smtClean="0"/>
              <a:t>‹#›</a:t>
            </a:fld>
            <a:endParaRPr lang="en-US"/>
          </a:p>
        </p:txBody>
      </p:sp>
    </p:spTree>
    <p:extLst>
      <p:ext uri="{BB962C8B-B14F-4D97-AF65-F5344CB8AC3E}">
        <p14:creationId xmlns:p14="http://schemas.microsoft.com/office/powerpoint/2010/main" val="1284124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E060A5B-0CFA-46E9-B182-8D85D597DECC}" type="datetimeFigureOut">
              <a:rPr lang="en-US" smtClean="0"/>
              <a:t>2/22/2017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2AEEEC-2B77-4B4E-AF74-C4BF48913567}" type="slidenum">
              <a:rPr lang="en-US" smtClean="0"/>
              <a:t>‹#›</a:t>
            </a:fld>
            <a:endParaRPr lang="en-US"/>
          </a:p>
        </p:txBody>
      </p:sp>
    </p:spTree>
    <p:extLst>
      <p:ext uri="{BB962C8B-B14F-4D97-AF65-F5344CB8AC3E}">
        <p14:creationId xmlns:p14="http://schemas.microsoft.com/office/powerpoint/2010/main" val="3480222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060A5B-0CFA-46E9-B182-8D85D597DECC}" type="datetimeFigureOut">
              <a:rPr lang="en-US" smtClean="0"/>
              <a:t>2/22/2017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2AEEEC-2B77-4B4E-AF74-C4BF48913567}" type="slidenum">
              <a:rPr lang="en-US" smtClean="0"/>
              <a:t>‹#›</a:t>
            </a:fld>
            <a:endParaRPr lang="en-US"/>
          </a:p>
        </p:txBody>
      </p:sp>
    </p:spTree>
    <p:extLst>
      <p:ext uri="{BB962C8B-B14F-4D97-AF65-F5344CB8AC3E}">
        <p14:creationId xmlns:p14="http://schemas.microsoft.com/office/powerpoint/2010/main" val="2332174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BE060A5B-0CFA-46E9-B182-8D85D597DECC}" type="datetimeFigureOut">
              <a:rPr lang="en-US" smtClean="0"/>
              <a:t>2/22/2017</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22AEEEC-2B77-4B4E-AF74-C4BF48913567}"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49018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BE060A5B-0CFA-46E9-B182-8D85D597DECC}" type="datetimeFigureOut">
              <a:rPr lang="en-US" smtClean="0"/>
              <a:t>2/22/2017</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22AEEEC-2B77-4B4E-AF74-C4BF48913567}"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82548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BE060A5B-0CFA-46E9-B182-8D85D597DECC}" type="datetimeFigureOut">
              <a:rPr lang="en-US" smtClean="0"/>
              <a:t>2/22/2017</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222AEEEC-2B77-4B4E-AF74-C4BF48913567}"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363406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600" dirty="0" smtClean="0"/>
              <a:t>Chapter 5 </a:t>
            </a:r>
            <a:br>
              <a:rPr lang="en-US" sz="6600" dirty="0" smtClean="0"/>
            </a:br>
            <a:r>
              <a:rPr lang="en-US" sz="6600" dirty="0" smtClean="0"/>
              <a:t>Early Identification and Intervention</a:t>
            </a:r>
            <a:endParaRPr lang="en-US" sz="6600" dirty="0"/>
          </a:p>
        </p:txBody>
      </p:sp>
      <p:sp>
        <p:nvSpPr>
          <p:cNvPr id="3" name="Subtitle 2"/>
          <p:cNvSpPr>
            <a:spLocks noGrp="1"/>
          </p:cNvSpPr>
          <p:nvPr>
            <p:ph type="subTitle" idx="1"/>
          </p:nvPr>
        </p:nvSpPr>
        <p:spPr/>
        <p:txBody>
          <a:bodyPr/>
          <a:lstStyle/>
          <a:p>
            <a:r>
              <a:rPr lang="en-US" dirty="0" smtClean="0"/>
              <a:t>By: Stephanie Hesse</a:t>
            </a:r>
            <a:endParaRPr lang="en-US" dirty="0"/>
          </a:p>
        </p:txBody>
      </p:sp>
    </p:spTree>
    <p:extLst>
      <p:ext uri="{BB962C8B-B14F-4D97-AF65-F5344CB8AC3E}">
        <p14:creationId xmlns:p14="http://schemas.microsoft.com/office/powerpoint/2010/main" val="2897515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Children who exhibit atypical patterns of development in cognition, language, social skills, personal behaviors, or motor abilities in preschool or primary grades are considered to be at high risk for later school problems</a:t>
            </a:r>
          </a:p>
          <a:p>
            <a:r>
              <a:rPr lang="en-US" dirty="0" smtClean="0"/>
              <a:t>Identification involves predicting the future development of a child and placing the child in a special program</a:t>
            </a:r>
          </a:p>
          <a:p>
            <a:endParaRPr lang="en-US" dirty="0"/>
          </a:p>
        </p:txBody>
      </p:sp>
    </p:spTree>
    <p:extLst>
      <p:ext uri="{BB962C8B-B14F-4D97-AF65-F5344CB8AC3E}">
        <p14:creationId xmlns:p14="http://schemas.microsoft.com/office/powerpoint/2010/main" val="4143725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842554"/>
          </a:xfrm>
        </p:spPr>
        <p:txBody>
          <a:bodyPr/>
          <a:lstStyle/>
          <a:p>
            <a:r>
              <a:rPr lang="en-US" dirty="0" smtClean="0"/>
              <a:t>Issues in Early Identification</a:t>
            </a:r>
            <a:endParaRPr lang="en-US" dirty="0"/>
          </a:p>
        </p:txBody>
      </p:sp>
      <p:sp>
        <p:nvSpPr>
          <p:cNvPr id="3" name="Content Placeholder 2"/>
          <p:cNvSpPr>
            <a:spLocks noGrp="1"/>
          </p:cNvSpPr>
          <p:nvPr>
            <p:ph idx="1"/>
          </p:nvPr>
        </p:nvSpPr>
        <p:spPr>
          <a:xfrm>
            <a:off x="1371600" y="1528354"/>
            <a:ext cx="9601200" cy="4339046"/>
          </a:xfrm>
        </p:spPr>
        <p:txBody>
          <a:bodyPr/>
          <a:lstStyle/>
          <a:p>
            <a:r>
              <a:rPr lang="en-US" dirty="0" smtClean="0"/>
              <a:t>Tenuous diagnosis- problems of early detection becomes greater in the field of learning disabilities. (warning signs may be subtle and occur with wide behaviors)</a:t>
            </a:r>
          </a:p>
          <a:p>
            <a:r>
              <a:rPr lang="en-US" dirty="0" smtClean="0"/>
              <a:t>Developmental Differences- different patterns in developing, especially with the central nervous system make it difficult to conclude whether the child needs more time to mature or is high-risk.</a:t>
            </a:r>
          </a:p>
          <a:p>
            <a:r>
              <a:rPr lang="en-US" dirty="0" smtClean="0"/>
              <a:t>Labeling- labels tend to give children a stigma among peers  and affect teacher expectations of that student</a:t>
            </a:r>
          </a:p>
          <a:p>
            <a:r>
              <a:rPr lang="en-US" dirty="0" smtClean="0"/>
              <a:t>Multiple Influences on Developmental Progress- economic status, child data such as developmental and intellectual level, family data</a:t>
            </a:r>
          </a:p>
          <a:p>
            <a:r>
              <a:rPr lang="en-US" dirty="0" smtClean="0"/>
              <a:t>Miscellaneous factors- reliability and validity of prediction instruments, assessment data lacks classroom relevance, historical data on preschoolers frequently are inaccurate or unavailable. </a:t>
            </a:r>
            <a:endParaRPr lang="en-US" dirty="0"/>
          </a:p>
        </p:txBody>
      </p:sp>
    </p:spTree>
    <p:extLst>
      <p:ext uri="{BB962C8B-B14F-4D97-AF65-F5344CB8AC3E}">
        <p14:creationId xmlns:p14="http://schemas.microsoft.com/office/powerpoint/2010/main" val="1584414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986246"/>
          </a:xfrm>
        </p:spPr>
        <p:txBody>
          <a:bodyPr/>
          <a:lstStyle/>
          <a:p>
            <a:r>
              <a:rPr lang="en-US" dirty="0" smtClean="0"/>
              <a:t>Prediction Techniques</a:t>
            </a:r>
            <a:endParaRPr lang="en-US" dirty="0"/>
          </a:p>
        </p:txBody>
      </p:sp>
      <p:sp>
        <p:nvSpPr>
          <p:cNvPr id="3" name="Content Placeholder 2"/>
          <p:cNvSpPr>
            <a:spLocks noGrp="1"/>
          </p:cNvSpPr>
          <p:nvPr>
            <p:ph idx="1"/>
          </p:nvPr>
        </p:nvSpPr>
        <p:spPr>
          <a:xfrm>
            <a:off x="1371600" y="1410789"/>
            <a:ext cx="9601200" cy="4456611"/>
          </a:xfrm>
        </p:spPr>
        <p:txBody>
          <a:bodyPr/>
          <a:lstStyle/>
          <a:p>
            <a:r>
              <a:rPr lang="en-US" dirty="0" smtClean="0"/>
              <a:t>Battery of tests- may consist of any combination of tests, subtests, and single-variable measures</a:t>
            </a:r>
          </a:p>
          <a:p>
            <a:pPr lvl="1"/>
            <a:r>
              <a:rPr lang="en-US" dirty="0" smtClean="0"/>
              <a:t>Multiple instrument batteries as predictors</a:t>
            </a:r>
          </a:p>
          <a:p>
            <a:r>
              <a:rPr lang="en-US" dirty="0" smtClean="0"/>
              <a:t>Single instrument technique- the teacher uses one instrument or index as a prediction measure</a:t>
            </a:r>
          </a:p>
          <a:p>
            <a:pPr lvl="1"/>
            <a:r>
              <a:rPr lang="en-US" dirty="0" smtClean="0"/>
              <a:t>Language test</a:t>
            </a:r>
          </a:p>
          <a:p>
            <a:pPr lvl="1"/>
            <a:r>
              <a:rPr lang="en-US" dirty="0" smtClean="0"/>
              <a:t>Readiness tests</a:t>
            </a:r>
          </a:p>
          <a:p>
            <a:pPr lvl="1"/>
            <a:r>
              <a:rPr lang="en-US" dirty="0" smtClean="0"/>
              <a:t>Perceptual-motor tests and intelligence tests</a:t>
            </a:r>
          </a:p>
          <a:p>
            <a:r>
              <a:rPr lang="en-US" dirty="0" smtClean="0"/>
              <a:t>Teacher perception- involves a teacher identifying high risk children by observation (checklist or scale may be used)</a:t>
            </a:r>
          </a:p>
          <a:p>
            <a:pPr lvl="1"/>
            <a:r>
              <a:rPr lang="en-US" dirty="0" smtClean="0"/>
              <a:t>Commentary on prediction research </a:t>
            </a:r>
            <a:endParaRPr lang="en-US" dirty="0"/>
          </a:p>
        </p:txBody>
      </p:sp>
    </p:spTree>
    <p:extLst>
      <p:ext uri="{BB962C8B-B14F-4D97-AF65-F5344CB8AC3E}">
        <p14:creationId xmlns:p14="http://schemas.microsoft.com/office/powerpoint/2010/main" val="3519265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829491"/>
          </a:xfrm>
        </p:spPr>
        <p:txBody>
          <a:bodyPr/>
          <a:lstStyle/>
          <a:p>
            <a:r>
              <a:rPr lang="en-US" dirty="0" smtClean="0"/>
              <a:t>Practices in Early Identification</a:t>
            </a:r>
            <a:endParaRPr lang="en-US" dirty="0"/>
          </a:p>
        </p:txBody>
      </p:sp>
      <p:sp>
        <p:nvSpPr>
          <p:cNvPr id="3" name="Content Placeholder 2"/>
          <p:cNvSpPr>
            <a:spLocks noGrp="1"/>
          </p:cNvSpPr>
          <p:nvPr>
            <p:ph idx="1"/>
          </p:nvPr>
        </p:nvSpPr>
        <p:spPr>
          <a:xfrm>
            <a:off x="1371600" y="1515291"/>
            <a:ext cx="9601200" cy="4352109"/>
          </a:xfrm>
        </p:spPr>
        <p:txBody>
          <a:bodyPr/>
          <a:lstStyle/>
          <a:p>
            <a:r>
              <a:rPr lang="en-US" dirty="0" smtClean="0"/>
              <a:t>Assessment Model- includes numerous phases</a:t>
            </a:r>
          </a:p>
          <a:p>
            <a:pPr lvl="1"/>
            <a:r>
              <a:rPr lang="en-US" dirty="0" smtClean="0"/>
              <a:t>1. child find- implementing procedure to alert families ad increase public awareness is the first step</a:t>
            </a:r>
          </a:p>
          <a:p>
            <a:pPr lvl="1"/>
            <a:r>
              <a:rPr lang="en-US" dirty="0" smtClean="0"/>
              <a:t>2. screening- identify children who are not within normal ranges of development and need further evaluation or placement in early intervention </a:t>
            </a:r>
          </a:p>
          <a:p>
            <a:pPr lvl="1"/>
            <a:r>
              <a:rPr lang="en-US" dirty="0" smtClean="0"/>
              <a:t>3. identifying- determine the nature and severity of the problem through an in-depth evaluation and prescribe treatment or intervention services</a:t>
            </a:r>
          </a:p>
          <a:p>
            <a:pPr lvl="1"/>
            <a:r>
              <a:rPr lang="en-US" dirty="0" smtClean="0"/>
              <a:t>4. planning program- based on step 3 as well as additional evaluations, data is reviewed for an individualized family service plan (IFSP)</a:t>
            </a:r>
          </a:p>
          <a:p>
            <a:pPr lvl="1"/>
            <a:r>
              <a:rPr lang="en-US" dirty="0" smtClean="0"/>
              <a:t>5. monitoring performance- goal is to track the child’s mastery of new skills as a result of activities in the intervention program</a:t>
            </a:r>
          </a:p>
          <a:p>
            <a:pPr lvl="1"/>
            <a:r>
              <a:rPr lang="en-US" dirty="0" smtClean="0"/>
              <a:t>6. Evaluating program-determine the quality of the intervention program and document its effect on the children or parents it serves</a:t>
            </a:r>
            <a:endParaRPr lang="en-US" dirty="0"/>
          </a:p>
        </p:txBody>
      </p:sp>
    </p:spTree>
    <p:extLst>
      <p:ext uri="{BB962C8B-B14F-4D97-AF65-F5344CB8AC3E}">
        <p14:creationId xmlns:p14="http://schemas.microsoft.com/office/powerpoint/2010/main" val="26064071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881743"/>
          </a:xfrm>
        </p:spPr>
        <p:txBody>
          <a:bodyPr/>
          <a:lstStyle/>
          <a:p>
            <a:r>
              <a:rPr lang="en-US" dirty="0" smtClean="0"/>
              <a:t>Providing Early Intervention Services</a:t>
            </a:r>
            <a:endParaRPr lang="en-US" dirty="0"/>
          </a:p>
        </p:txBody>
      </p:sp>
      <p:sp>
        <p:nvSpPr>
          <p:cNvPr id="3" name="Content Placeholder 2"/>
          <p:cNvSpPr>
            <a:spLocks noGrp="1"/>
          </p:cNvSpPr>
          <p:nvPr>
            <p:ph idx="1"/>
          </p:nvPr>
        </p:nvSpPr>
        <p:spPr>
          <a:xfrm>
            <a:off x="1371600" y="1463040"/>
            <a:ext cx="9601200" cy="4404360"/>
          </a:xfrm>
        </p:spPr>
        <p:txBody>
          <a:bodyPr/>
          <a:lstStyle/>
          <a:p>
            <a:r>
              <a:rPr lang="en-US" dirty="0" smtClean="0"/>
              <a:t>Preschoolers (3-5) are provided the same rights as older children with disabilities under part B of IDEA. </a:t>
            </a:r>
          </a:p>
          <a:p>
            <a:r>
              <a:rPr lang="en-US" dirty="0" smtClean="0"/>
              <a:t>Service Delivery Options: home based- the child’s parent is the primary teacher. Center-based: child is brought to a facility several times a week for 3 to 5 hours of instruction a day. Combination- provide flexibility to meet the child’s need</a:t>
            </a:r>
          </a:p>
          <a:p>
            <a:r>
              <a:rPr lang="en-US" dirty="0" smtClean="0"/>
              <a:t>Maximum exposure to and experiences with peers who do not have disabilities are the primary means by which children with special needs can learn the ways of the normal world. </a:t>
            </a:r>
          </a:p>
        </p:txBody>
      </p:sp>
    </p:spTree>
    <p:extLst>
      <p:ext uri="{BB962C8B-B14F-4D97-AF65-F5344CB8AC3E}">
        <p14:creationId xmlns:p14="http://schemas.microsoft.com/office/powerpoint/2010/main" val="584989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646611"/>
          </a:xfrm>
        </p:spPr>
        <p:txBody>
          <a:bodyPr>
            <a:normAutofit fontScale="90000"/>
          </a:bodyPr>
          <a:lstStyle/>
          <a:p>
            <a:r>
              <a:rPr lang="en-US" dirty="0" smtClean="0"/>
              <a:t>Curriculum Models</a:t>
            </a:r>
            <a:endParaRPr lang="en-US" dirty="0"/>
          </a:p>
        </p:txBody>
      </p:sp>
      <p:sp>
        <p:nvSpPr>
          <p:cNvPr id="3" name="Content Placeholder 2"/>
          <p:cNvSpPr>
            <a:spLocks noGrp="1"/>
          </p:cNvSpPr>
          <p:nvPr>
            <p:ph idx="1"/>
          </p:nvPr>
        </p:nvSpPr>
        <p:spPr>
          <a:xfrm>
            <a:off x="1371600" y="1332411"/>
            <a:ext cx="9601200" cy="4534989"/>
          </a:xfrm>
        </p:spPr>
        <p:txBody>
          <a:bodyPr>
            <a:normAutofit lnSpcReduction="10000"/>
          </a:bodyPr>
          <a:lstStyle/>
          <a:p>
            <a:r>
              <a:rPr lang="en-US" dirty="0" smtClean="0"/>
              <a:t>Developmental model- features an enrichment curriculum based on the “whole child” theory of early education. Stresses all aspects of child growth- physical, emotional, language, social, and cognitive development. The classroom includes special activity areas and many stimulating materials that promote play and creative expression.</a:t>
            </a:r>
          </a:p>
          <a:p>
            <a:r>
              <a:rPr lang="en-US" dirty="0" smtClean="0"/>
              <a:t>Cognitive model- Based off Piaget. Stages of cognitive development are used to plan appropriate instructional activities to facilitate such thinking skills as memory, discrimination, problem solving, concept formation, language, and comprehension.</a:t>
            </a:r>
          </a:p>
          <a:p>
            <a:r>
              <a:rPr lang="en-US" dirty="0" smtClean="0"/>
              <a:t>Behavioral model-  features reinforcement, mastery learning, measurable goals, observable behaviors, direct teaching, and data- based instruction.</a:t>
            </a:r>
          </a:p>
          <a:p>
            <a:r>
              <a:rPr lang="en-US" dirty="0" smtClean="0"/>
              <a:t>Combination model- children can enjoy the best of several approaches if they participate in a program that features some structure, direct academic intervention, daily charting of progress, free-choice activities, developmental task activities, and spontaneous learning </a:t>
            </a:r>
            <a:r>
              <a:rPr lang="en-US" dirty="0" smtClean="0"/>
              <a:t>activities. </a:t>
            </a:r>
            <a:endParaRPr lang="en-US" dirty="0"/>
          </a:p>
        </p:txBody>
      </p:sp>
    </p:spTree>
    <p:extLst>
      <p:ext uri="{BB962C8B-B14F-4D97-AF65-F5344CB8AC3E}">
        <p14:creationId xmlns:p14="http://schemas.microsoft.com/office/powerpoint/2010/main" val="2689619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881743"/>
          </a:xfrm>
        </p:spPr>
        <p:txBody>
          <a:bodyPr/>
          <a:lstStyle/>
          <a:p>
            <a:r>
              <a:rPr lang="en-US" dirty="0" smtClean="0"/>
              <a:t>Effective practices in Early Intervention</a:t>
            </a:r>
            <a:endParaRPr lang="en-US" dirty="0"/>
          </a:p>
        </p:txBody>
      </p:sp>
      <p:sp>
        <p:nvSpPr>
          <p:cNvPr id="3" name="Content Placeholder 2"/>
          <p:cNvSpPr>
            <a:spLocks noGrp="1"/>
          </p:cNvSpPr>
          <p:nvPr>
            <p:ph idx="1"/>
          </p:nvPr>
        </p:nvSpPr>
        <p:spPr>
          <a:xfrm>
            <a:off x="1371600" y="1567543"/>
            <a:ext cx="9601200" cy="4299857"/>
          </a:xfrm>
        </p:spPr>
        <p:txBody>
          <a:bodyPr/>
          <a:lstStyle/>
          <a:p>
            <a:r>
              <a:rPr lang="en-US" dirty="0" smtClean="0"/>
              <a:t>Prevention programs- develop intense early childhood education programs that reduce or eliminate the need for remedial services later.</a:t>
            </a:r>
          </a:p>
          <a:p>
            <a:r>
              <a:rPr lang="en-US" dirty="0" smtClean="0"/>
              <a:t>Classroom change programs- teachers should use instructional methods that have be effective in accelerating the achievements of students at risk for school failure. </a:t>
            </a:r>
          </a:p>
          <a:p>
            <a:r>
              <a:rPr lang="en-US" dirty="0" smtClean="0"/>
              <a:t>Supplementary/remedial programs- usually offered outside the general classroom and are in addition to the regular curriculum.</a:t>
            </a:r>
          </a:p>
          <a:p>
            <a:r>
              <a:rPr lang="en-US" dirty="0" smtClean="0"/>
              <a:t>Early education program for children with </a:t>
            </a:r>
            <a:r>
              <a:rPr lang="en-US" dirty="0" smtClean="0"/>
              <a:t>disabilities</a:t>
            </a:r>
            <a:endParaRPr lang="en-US" dirty="0" smtClean="0"/>
          </a:p>
          <a:p>
            <a:r>
              <a:rPr lang="en-US" dirty="0" smtClean="0"/>
              <a:t>Guidelines for early intervention found on page 153.</a:t>
            </a:r>
          </a:p>
          <a:p>
            <a:endParaRPr lang="en-US" dirty="0"/>
          </a:p>
        </p:txBody>
      </p:sp>
    </p:spTree>
    <p:extLst>
      <p:ext uri="{BB962C8B-B14F-4D97-AF65-F5344CB8AC3E}">
        <p14:creationId xmlns:p14="http://schemas.microsoft.com/office/powerpoint/2010/main" val="34621172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sp>
        <p:nvSpPr>
          <p:cNvPr id="3" name="Content Placeholder 2"/>
          <p:cNvSpPr>
            <a:spLocks noGrp="1"/>
          </p:cNvSpPr>
          <p:nvPr>
            <p:ph idx="1"/>
          </p:nvPr>
        </p:nvSpPr>
        <p:spPr/>
        <p:txBody>
          <a:bodyPr/>
          <a:lstStyle/>
          <a:p>
            <a:r>
              <a:rPr lang="en-US" dirty="0"/>
              <a:t>Mercer, Cecil D., and Paige C. Pullen. </a:t>
            </a:r>
            <a:r>
              <a:rPr lang="en-US" i="1" dirty="0"/>
              <a:t>Students with Learning Disabilities</a:t>
            </a:r>
            <a:r>
              <a:rPr lang="en-US" dirty="0"/>
              <a:t>. 6th ed. Upper Saddle River, NJ: Pearson Merrill, 2009. Print.</a:t>
            </a:r>
          </a:p>
        </p:txBody>
      </p:sp>
    </p:spTree>
    <p:extLst>
      <p:ext uri="{BB962C8B-B14F-4D97-AF65-F5344CB8AC3E}">
        <p14:creationId xmlns:p14="http://schemas.microsoft.com/office/powerpoint/2010/main" val="180562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TM10001105[[fn=Crop]]</Template>
  <TotalTime>246</TotalTime>
  <Words>760</Words>
  <Application>Microsoft Office PowerPoint</Application>
  <PresentationFormat>Custom</PresentationFormat>
  <Paragraphs>44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Crop</vt:lpstr>
      <vt:lpstr>Chapter 5  Early Identification and Intervention</vt:lpstr>
      <vt:lpstr>PowerPoint Presentation</vt:lpstr>
      <vt:lpstr>Issues in Early Identification</vt:lpstr>
      <vt:lpstr>Prediction Techniques</vt:lpstr>
      <vt:lpstr>Practices in Early Identification</vt:lpstr>
      <vt:lpstr>Providing Early Intervention Services</vt:lpstr>
      <vt:lpstr>Curriculum Models</vt:lpstr>
      <vt:lpstr>Effective practices in Early Intervention</vt:lpstr>
      <vt:lpstr>Reference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  Early Identification and Intervention</dc:title>
  <dc:creator>Stephanie Hesse</dc:creator>
  <cp:lastModifiedBy>Stephanie N. Hesse</cp:lastModifiedBy>
  <cp:revision>12</cp:revision>
  <cp:lastPrinted>2017-02-22T17:26:41Z</cp:lastPrinted>
  <dcterms:created xsi:type="dcterms:W3CDTF">2017-02-20T16:01:04Z</dcterms:created>
  <dcterms:modified xsi:type="dcterms:W3CDTF">2017-02-22T17:28:54Z</dcterms:modified>
</cp:coreProperties>
</file>